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7959" autoAdjust="0"/>
  </p:normalViewPr>
  <p:slideViewPr>
    <p:cSldViewPr snapToGrid="0">
      <p:cViewPr varScale="1">
        <p:scale>
          <a:sx n="71" d="100"/>
          <a:sy n="71" d="100"/>
        </p:scale>
        <p:origin x="106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B924D-100B-48A1-87CA-108810B93FCA}" type="datetimeFigureOut">
              <a:rPr lang="sk-SK" smtClean="0"/>
              <a:t>16. 6. 2024</a:t>
            </a:fld>
            <a:endParaRPr lang="sk-SK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41E601-9019-4917-BEB1-1EFA1D31F1F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80865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41E601-9019-4917-BEB1-1EFA1D31F1F7}" type="slidenum">
              <a:rPr lang="sk-SK" smtClean="0"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496685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b="0" i="0" dirty="0">
                <a:solidFill>
                  <a:srgbClr val="404040"/>
                </a:solidFill>
                <a:effectLst/>
                <a:highlight>
                  <a:srgbClr val="FFFFFF"/>
                </a:highlight>
                <a:latin typeface="Raleway" pitchFamily="2" charset="-18"/>
              </a:rPr>
              <a:t>   </a:t>
            </a:r>
            <a:r>
              <a:rPr lang="sk-SK" b="0" i="0" dirty="0" err="1">
                <a:solidFill>
                  <a:srgbClr val="404040"/>
                </a:solidFill>
                <a:effectLst/>
                <a:highlight>
                  <a:srgbClr val="FFFFFF"/>
                </a:highlight>
                <a:latin typeface="Raleway" pitchFamily="2" charset="-18"/>
              </a:rPr>
              <a:t>frekvence</a:t>
            </a:r>
            <a:r>
              <a:rPr lang="sk-SK" b="0" i="0" dirty="0">
                <a:solidFill>
                  <a:srgbClr val="404040"/>
                </a:solidFill>
                <a:effectLst/>
                <a:highlight>
                  <a:srgbClr val="FFFFFF"/>
                </a:highlight>
                <a:latin typeface="Raleway" pitchFamily="2" charset="-18"/>
              </a:rPr>
              <a:t> vnímaná </a:t>
            </a:r>
            <a:r>
              <a:rPr lang="sk-SK" b="0" i="0" dirty="0" err="1">
                <a:solidFill>
                  <a:srgbClr val="404040"/>
                </a:solidFill>
                <a:effectLst/>
                <a:highlight>
                  <a:srgbClr val="FFFFFF"/>
                </a:highlight>
                <a:latin typeface="Raleway" pitchFamily="2" charset="-18"/>
              </a:rPr>
              <a:t>příjmačem</a:t>
            </a:r>
            <a:br>
              <a:rPr lang="sk-SK" dirty="0"/>
            </a:br>
            <a:r>
              <a:rPr lang="sk-SK" b="0" i="0" dirty="0">
                <a:solidFill>
                  <a:srgbClr val="404040"/>
                </a:solidFill>
                <a:effectLst/>
                <a:highlight>
                  <a:srgbClr val="FFFFFF"/>
                </a:highlight>
                <a:latin typeface="Raleway" pitchFamily="2" charset="-18"/>
              </a:rPr>
              <a:t>   </a:t>
            </a:r>
            <a:r>
              <a:rPr lang="sk-SK" b="0" i="0" dirty="0" err="1">
                <a:solidFill>
                  <a:srgbClr val="404040"/>
                </a:solidFill>
                <a:effectLst/>
                <a:highlight>
                  <a:srgbClr val="FFFFFF"/>
                </a:highlight>
                <a:latin typeface="Raleway" pitchFamily="2" charset="-18"/>
              </a:rPr>
              <a:t>frekvence</a:t>
            </a:r>
            <a:r>
              <a:rPr lang="sk-SK" b="0" i="0" dirty="0">
                <a:solidFill>
                  <a:srgbClr val="404040"/>
                </a:solidFill>
                <a:effectLst/>
                <a:highlight>
                  <a:srgbClr val="FFFFFF"/>
                </a:highlight>
                <a:latin typeface="Raleway" pitchFamily="2" charset="-18"/>
              </a:rPr>
              <a:t> </a:t>
            </a:r>
            <a:r>
              <a:rPr lang="sk-SK" b="0" i="0" dirty="0" err="1">
                <a:solidFill>
                  <a:srgbClr val="404040"/>
                </a:solidFill>
                <a:effectLst/>
                <a:highlight>
                  <a:srgbClr val="FFFFFF"/>
                </a:highlight>
                <a:latin typeface="Raleway" pitchFamily="2" charset="-18"/>
              </a:rPr>
              <a:t>vysílaná</a:t>
            </a:r>
            <a:r>
              <a:rPr lang="sk-SK" b="0" i="0" dirty="0">
                <a:solidFill>
                  <a:srgbClr val="404040"/>
                </a:solidFill>
                <a:effectLst/>
                <a:highlight>
                  <a:srgbClr val="FFFFFF"/>
                </a:highlight>
                <a:latin typeface="Raleway" pitchFamily="2" charset="-18"/>
              </a:rPr>
              <a:t> </a:t>
            </a:r>
            <a:r>
              <a:rPr lang="sk-SK" b="0" i="0" dirty="0" err="1">
                <a:solidFill>
                  <a:srgbClr val="404040"/>
                </a:solidFill>
                <a:effectLst/>
                <a:highlight>
                  <a:srgbClr val="FFFFFF"/>
                </a:highlight>
                <a:latin typeface="Raleway" pitchFamily="2" charset="-18"/>
              </a:rPr>
              <a:t>zdrojem</a:t>
            </a:r>
            <a:br>
              <a:rPr lang="sk-SK" dirty="0"/>
            </a:br>
            <a:r>
              <a:rPr lang="sk-SK" b="0" i="0" dirty="0">
                <a:solidFill>
                  <a:srgbClr val="404040"/>
                </a:solidFill>
                <a:effectLst/>
                <a:highlight>
                  <a:srgbClr val="FFFFFF"/>
                </a:highlight>
                <a:latin typeface="Raleway" pitchFamily="2" charset="-18"/>
              </a:rPr>
              <a:t>   </a:t>
            </a:r>
            <a:r>
              <a:rPr lang="sk-SK" b="0" i="0" dirty="0" err="1">
                <a:solidFill>
                  <a:srgbClr val="404040"/>
                </a:solidFill>
                <a:effectLst/>
                <a:highlight>
                  <a:srgbClr val="FFFFFF"/>
                </a:highlight>
                <a:latin typeface="Raleway" pitchFamily="2" charset="-18"/>
              </a:rPr>
              <a:t>rychlost</a:t>
            </a:r>
            <a:r>
              <a:rPr lang="sk-SK" b="0" i="0" dirty="0">
                <a:solidFill>
                  <a:srgbClr val="404040"/>
                </a:solidFill>
                <a:effectLst/>
                <a:highlight>
                  <a:srgbClr val="FFFFFF"/>
                </a:highlight>
                <a:latin typeface="Raleway" pitchFamily="2" charset="-18"/>
              </a:rPr>
              <a:t> </a:t>
            </a:r>
            <a:r>
              <a:rPr lang="sk-SK" b="0" i="0" dirty="0" err="1">
                <a:solidFill>
                  <a:srgbClr val="404040"/>
                </a:solidFill>
                <a:effectLst/>
                <a:highlight>
                  <a:srgbClr val="FFFFFF"/>
                </a:highlight>
                <a:latin typeface="Raleway" pitchFamily="2" charset="-18"/>
              </a:rPr>
              <a:t>přijímače</a:t>
            </a:r>
            <a:r>
              <a:rPr lang="sk-SK" b="0" i="0" dirty="0">
                <a:solidFill>
                  <a:srgbClr val="404040"/>
                </a:solidFill>
                <a:effectLst/>
                <a:highlight>
                  <a:srgbClr val="FFFFFF"/>
                </a:highlight>
                <a:latin typeface="Raleway" pitchFamily="2" charset="-18"/>
              </a:rPr>
              <a:t> v </a:t>
            </a:r>
            <a:r>
              <a:rPr lang="sk-SK" b="0" i="0" dirty="0" err="1">
                <a:solidFill>
                  <a:srgbClr val="404040"/>
                </a:solidFill>
                <a:effectLst/>
                <a:highlight>
                  <a:srgbClr val="FFFFFF"/>
                </a:highlight>
                <a:latin typeface="Raleway" pitchFamily="2" charset="-18"/>
              </a:rPr>
              <a:t>relativním</a:t>
            </a:r>
            <a:r>
              <a:rPr lang="sk-SK" b="0" i="0" dirty="0">
                <a:solidFill>
                  <a:srgbClr val="404040"/>
                </a:solidFill>
                <a:effectLst/>
                <a:highlight>
                  <a:srgbClr val="FFFFFF"/>
                </a:highlight>
                <a:latin typeface="Raleway" pitchFamily="2" charset="-18"/>
              </a:rPr>
              <a:t> </a:t>
            </a:r>
            <a:r>
              <a:rPr lang="sk-SK" b="0" i="0" dirty="0" err="1">
                <a:solidFill>
                  <a:srgbClr val="404040"/>
                </a:solidFill>
                <a:effectLst/>
                <a:highlight>
                  <a:srgbClr val="FFFFFF"/>
                </a:highlight>
                <a:latin typeface="Raleway" pitchFamily="2" charset="-18"/>
              </a:rPr>
              <a:t>poměru</a:t>
            </a:r>
            <a:r>
              <a:rPr lang="sk-SK" b="0" i="0" dirty="0">
                <a:solidFill>
                  <a:srgbClr val="404040"/>
                </a:solidFill>
                <a:effectLst/>
                <a:highlight>
                  <a:srgbClr val="FFFFFF"/>
                </a:highlight>
                <a:latin typeface="Raleway" pitchFamily="2" charset="-18"/>
              </a:rPr>
              <a:t> k </a:t>
            </a:r>
            <a:r>
              <a:rPr lang="sk-SK" b="0" i="0" dirty="0" err="1">
                <a:solidFill>
                  <a:srgbClr val="404040"/>
                </a:solidFill>
                <a:effectLst/>
                <a:highlight>
                  <a:srgbClr val="FFFFFF"/>
                </a:highlight>
                <a:latin typeface="Raleway" pitchFamily="2" charset="-18"/>
              </a:rPr>
              <a:t>prostředí</a:t>
            </a:r>
            <a:br>
              <a:rPr lang="sk-SK" dirty="0"/>
            </a:br>
            <a:r>
              <a:rPr lang="sk-SK" b="0" i="0" dirty="0">
                <a:solidFill>
                  <a:srgbClr val="404040"/>
                </a:solidFill>
                <a:effectLst/>
                <a:highlight>
                  <a:srgbClr val="FFFFFF"/>
                </a:highlight>
                <a:latin typeface="Raleway" pitchFamily="2" charset="-18"/>
              </a:rPr>
              <a:t>   </a:t>
            </a:r>
            <a:r>
              <a:rPr lang="sk-SK" b="0" i="0" dirty="0" err="1">
                <a:solidFill>
                  <a:srgbClr val="404040"/>
                </a:solidFill>
                <a:effectLst/>
                <a:highlight>
                  <a:srgbClr val="FFFFFF"/>
                </a:highlight>
                <a:latin typeface="Raleway" pitchFamily="2" charset="-18"/>
              </a:rPr>
              <a:t>rychlost</a:t>
            </a:r>
            <a:r>
              <a:rPr lang="sk-SK" b="0" i="0" dirty="0">
                <a:solidFill>
                  <a:srgbClr val="404040"/>
                </a:solidFill>
                <a:effectLst/>
                <a:highlight>
                  <a:srgbClr val="FFFFFF"/>
                </a:highlight>
                <a:latin typeface="Raleway" pitchFamily="2" charset="-18"/>
              </a:rPr>
              <a:t> zdroje v </a:t>
            </a:r>
            <a:r>
              <a:rPr lang="sk-SK" b="0" i="0" dirty="0" err="1">
                <a:solidFill>
                  <a:srgbClr val="404040"/>
                </a:solidFill>
                <a:effectLst/>
                <a:highlight>
                  <a:srgbClr val="FFFFFF"/>
                </a:highlight>
                <a:latin typeface="Raleway" pitchFamily="2" charset="-18"/>
              </a:rPr>
              <a:t>relativním</a:t>
            </a:r>
            <a:r>
              <a:rPr lang="sk-SK" b="0" i="0" dirty="0">
                <a:solidFill>
                  <a:srgbClr val="404040"/>
                </a:solidFill>
                <a:effectLst/>
                <a:highlight>
                  <a:srgbClr val="FFFFFF"/>
                </a:highlight>
                <a:latin typeface="Raleway" pitchFamily="2" charset="-18"/>
              </a:rPr>
              <a:t> </a:t>
            </a:r>
            <a:r>
              <a:rPr lang="sk-SK" b="0" i="0" dirty="0" err="1">
                <a:solidFill>
                  <a:srgbClr val="404040"/>
                </a:solidFill>
                <a:effectLst/>
                <a:highlight>
                  <a:srgbClr val="FFFFFF"/>
                </a:highlight>
                <a:latin typeface="Raleway" pitchFamily="2" charset="-18"/>
              </a:rPr>
              <a:t>poměru</a:t>
            </a:r>
            <a:r>
              <a:rPr lang="sk-SK" b="0" i="0" dirty="0">
                <a:solidFill>
                  <a:srgbClr val="404040"/>
                </a:solidFill>
                <a:effectLst/>
                <a:highlight>
                  <a:srgbClr val="FFFFFF"/>
                </a:highlight>
                <a:latin typeface="Raleway" pitchFamily="2" charset="-18"/>
              </a:rPr>
              <a:t> k </a:t>
            </a:r>
            <a:r>
              <a:rPr lang="sk-SK" b="0" i="0" dirty="0" err="1">
                <a:solidFill>
                  <a:srgbClr val="404040"/>
                </a:solidFill>
                <a:effectLst/>
                <a:highlight>
                  <a:srgbClr val="FFFFFF"/>
                </a:highlight>
                <a:latin typeface="Raleway" pitchFamily="2" charset="-18"/>
              </a:rPr>
              <a:t>prostředí</a:t>
            </a:r>
            <a:r>
              <a:rPr lang="sk-SK" b="0" i="0" dirty="0">
                <a:solidFill>
                  <a:srgbClr val="404040"/>
                </a:solidFill>
                <a:effectLst/>
                <a:highlight>
                  <a:srgbClr val="FFFFFF"/>
                </a:highlight>
                <a:latin typeface="Raleway" pitchFamily="2" charset="-18"/>
              </a:rPr>
              <a:t> a</a:t>
            </a:r>
            <a:br>
              <a:rPr lang="sk-SK" dirty="0"/>
            </a:br>
            <a:r>
              <a:rPr lang="sk-SK" b="0" i="0" dirty="0">
                <a:solidFill>
                  <a:srgbClr val="404040"/>
                </a:solidFill>
                <a:effectLst/>
                <a:highlight>
                  <a:srgbClr val="FFFFFF"/>
                </a:highlight>
                <a:latin typeface="Raleway" pitchFamily="2" charset="-18"/>
              </a:rPr>
              <a:t>    </a:t>
            </a:r>
            <a:r>
              <a:rPr lang="sk-SK" b="0" i="0" dirty="0" err="1">
                <a:solidFill>
                  <a:srgbClr val="404040"/>
                </a:solidFill>
                <a:effectLst/>
                <a:highlight>
                  <a:srgbClr val="FFFFFF"/>
                </a:highlight>
                <a:latin typeface="Raleway" pitchFamily="2" charset="-18"/>
              </a:rPr>
              <a:t>rychlost</a:t>
            </a:r>
            <a:r>
              <a:rPr lang="sk-SK" b="0" i="0" dirty="0">
                <a:solidFill>
                  <a:srgbClr val="404040"/>
                </a:solidFill>
                <a:effectLst/>
                <a:highlight>
                  <a:srgbClr val="FFFFFF"/>
                </a:highlight>
                <a:latin typeface="Raleway" pitchFamily="2" charset="-18"/>
              </a:rPr>
              <a:t> </a:t>
            </a:r>
            <a:r>
              <a:rPr lang="sk-SK" b="0" i="0" dirty="0" err="1">
                <a:solidFill>
                  <a:srgbClr val="404040"/>
                </a:solidFill>
                <a:effectLst/>
                <a:highlight>
                  <a:srgbClr val="FFFFFF"/>
                </a:highlight>
                <a:latin typeface="Raleway" pitchFamily="2" charset="-18"/>
              </a:rPr>
              <a:t>šíření</a:t>
            </a:r>
            <a:r>
              <a:rPr lang="sk-SK" b="0" i="0" dirty="0">
                <a:solidFill>
                  <a:srgbClr val="404040"/>
                </a:solidFill>
                <a:effectLst/>
                <a:highlight>
                  <a:srgbClr val="FFFFFF"/>
                </a:highlight>
                <a:latin typeface="Raleway" pitchFamily="2" charset="-18"/>
              </a:rPr>
              <a:t> vlny v </a:t>
            </a:r>
            <a:r>
              <a:rPr lang="sk-SK" b="0" i="0" dirty="0" err="1">
                <a:solidFill>
                  <a:srgbClr val="404040"/>
                </a:solidFill>
                <a:effectLst/>
                <a:highlight>
                  <a:srgbClr val="FFFFFF"/>
                </a:highlight>
                <a:latin typeface="Raleway" pitchFamily="2" charset="-18"/>
              </a:rPr>
              <a:t>prostředí</a:t>
            </a:r>
            <a:r>
              <a:rPr lang="sk-SK" b="0" i="0" dirty="0">
                <a:solidFill>
                  <a:srgbClr val="404040"/>
                </a:solidFill>
                <a:effectLst/>
                <a:highlight>
                  <a:srgbClr val="FFFFFF"/>
                </a:highlight>
                <a:latin typeface="Raleway" pitchFamily="2" charset="-18"/>
              </a:rPr>
              <a:t> (</a:t>
            </a:r>
            <a:r>
              <a:rPr lang="sk-SK" b="0" i="0" dirty="0" err="1">
                <a:solidFill>
                  <a:srgbClr val="404040"/>
                </a:solidFill>
                <a:effectLst/>
                <a:highlight>
                  <a:srgbClr val="FFFFFF"/>
                </a:highlight>
                <a:latin typeface="Raleway" pitchFamily="2" charset="-18"/>
              </a:rPr>
              <a:t>rychlost</a:t>
            </a:r>
            <a:r>
              <a:rPr lang="sk-SK" b="0" i="0" dirty="0">
                <a:solidFill>
                  <a:srgbClr val="404040"/>
                </a:solidFill>
                <a:effectLst/>
                <a:highlight>
                  <a:srgbClr val="FFFFFF"/>
                </a:highlight>
                <a:latin typeface="Raleway" pitchFamily="2" charset="-18"/>
              </a:rPr>
              <a:t> zvuku)</a:t>
            </a:r>
          </a:p>
          <a:p>
            <a:endParaRPr lang="sk-SK" b="0" i="0" dirty="0">
              <a:solidFill>
                <a:srgbClr val="404040"/>
              </a:solidFill>
              <a:effectLst/>
              <a:highlight>
                <a:srgbClr val="FFFFFF"/>
              </a:highlight>
              <a:latin typeface="Raleway" pitchFamily="2" charset="-18"/>
            </a:endParaRPr>
          </a:p>
          <a:p>
            <a:endParaRPr lang="sk-SK" b="0" i="0" dirty="0">
              <a:solidFill>
                <a:srgbClr val="404040"/>
              </a:solidFill>
              <a:effectLst/>
              <a:highlight>
                <a:srgbClr val="FFFFFF"/>
              </a:highlight>
              <a:latin typeface="Raleway" pitchFamily="2" charset="-18"/>
            </a:endParaRPr>
          </a:p>
          <a:p>
            <a:r>
              <a:rPr lang="sk-SK" b="0" i="0" dirty="0">
                <a:solidFill>
                  <a:srgbClr val="404040"/>
                </a:solidFill>
                <a:effectLst/>
                <a:highlight>
                  <a:srgbClr val="FFFFFF"/>
                </a:highlight>
                <a:latin typeface="Raleway" pitchFamily="2" charset="-18"/>
              </a:rPr>
              <a:t>V </a:t>
            </a:r>
            <a:r>
              <a:rPr lang="sk-SK" b="0" i="0" dirty="0" err="1">
                <a:solidFill>
                  <a:srgbClr val="404040"/>
                </a:solidFill>
                <a:effectLst/>
                <a:highlight>
                  <a:srgbClr val="FFFFFF"/>
                </a:highlight>
                <a:latin typeface="Raleway" pitchFamily="2" charset="-18"/>
              </a:rPr>
              <a:t>této</a:t>
            </a:r>
            <a:r>
              <a:rPr lang="sk-SK" b="0" i="0" dirty="0">
                <a:solidFill>
                  <a:srgbClr val="404040"/>
                </a:solidFill>
                <a:effectLst/>
                <a:highlight>
                  <a:srgbClr val="FFFFFF"/>
                </a:highlight>
                <a:latin typeface="Raleway" pitchFamily="2" charset="-18"/>
              </a:rPr>
              <a:t> rovnici pro relativistický </a:t>
            </a:r>
            <a:r>
              <a:rPr lang="sk-SK" b="0" i="0" dirty="0" err="1">
                <a:solidFill>
                  <a:srgbClr val="404040"/>
                </a:solidFill>
                <a:effectLst/>
                <a:highlight>
                  <a:srgbClr val="FFFFFF"/>
                </a:highlight>
                <a:latin typeface="Raleway" pitchFamily="2" charset="-18"/>
              </a:rPr>
              <a:t>Dopplerův</a:t>
            </a:r>
            <a:r>
              <a:rPr lang="sk-SK" b="0" i="0" dirty="0">
                <a:solidFill>
                  <a:srgbClr val="404040"/>
                </a:solidFill>
                <a:effectLst/>
                <a:highlight>
                  <a:srgbClr val="FFFFFF"/>
                </a:highlight>
                <a:latin typeface="Raleway" pitchFamily="2" charset="-18"/>
              </a:rPr>
              <a:t> </a:t>
            </a:r>
            <a:r>
              <a:rPr lang="sk-SK" b="0" i="0" dirty="0" err="1">
                <a:solidFill>
                  <a:srgbClr val="404040"/>
                </a:solidFill>
                <a:effectLst/>
                <a:highlight>
                  <a:srgbClr val="FFFFFF"/>
                </a:highlight>
                <a:latin typeface="Raleway" pitchFamily="2" charset="-18"/>
              </a:rPr>
              <a:t>jev</a:t>
            </a:r>
            <a:r>
              <a:rPr lang="sk-SK" b="0" i="0" dirty="0">
                <a:solidFill>
                  <a:srgbClr val="404040"/>
                </a:solidFill>
                <a:effectLst/>
                <a:highlight>
                  <a:srgbClr val="FFFFFF"/>
                </a:highlight>
                <a:latin typeface="Raleway" pitchFamily="2" charset="-18"/>
              </a:rPr>
              <a:t> značí c </a:t>
            </a:r>
            <a:r>
              <a:rPr lang="sk-SK" b="0" i="0" dirty="0" err="1">
                <a:solidFill>
                  <a:srgbClr val="404040"/>
                </a:solidFill>
                <a:effectLst/>
                <a:highlight>
                  <a:srgbClr val="FFFFFF"/>
                </a:highlight>
                <a:latin typeface="Raleway" pitchFamily="2" charset="-18"/>
              </a:rPr>
              <a:t>rychlost</a:t>
            </a:r>
            <a:r>
              <a:rPr lang="sk-SK" b="0" i="0" dirty="0">
                <a:solidFill>
                  <a:srgbClr val="404040"/>
                </a:solidFill>
                <a:effectLst/>
                <a:highlight>
                  <a:srgbClr val="FFFFFF"/>
                </a:highlight>
                <a:latin typeface="Raleway" pitchFamily="2" charset="-18"/>
              </a:rPr>
              <a:t> </a:t>
            </a:r>
            <a:r>
              <a:rPr lang="sk-SK" b="0" i="0" dirty="0" err="1">
                <a:solidFill>
                  <a:srgbClr val="404040"/>
                </a:solidFill>
                <a:effectLst/>
                <a:highlight>
                  <a:srgbClr val="FFFFFF"/>
                </a:highlight>
                <a:latin typeface="Raleway" pitchFamily="2" charset="-18"/>
              </a:rPr>
              <a:t>světla</a:t>
            </a:r>
            <a:r>
              <a:rPr lang="sk-SK" b="0" i="0" dirty="0">
                <a:solidFill>
                  <a:srgbClr val="404040"/>
                </a:solidFill>
                <a:effectLst/>
                <a:highlight>
                  <a:srgbClr val="FFFFFF"/>
                </a:highlight>
                <a:latin typeface="Raleway" pitchFamily="2" charset="-18"/>
              </a:rPr>
              <a:t> 299 792 km/s a </a:t>
            </a:r>
            <a:r>
              <a:rPr lang="sk-SK" b="0" i="0" dirty="0" err="1">
                <a:solidFill>
                  <a:srgbClr val="404040"/>
                </a:solidFill>
                <a:effectLst/>
                <a:highlight>
                  <a:srgbClr val="FFFFFF"/>
                </a:highlight>
                <a:latin typeface="Raleway" pitchFamily="2" charset="-18"/>
              </a:rPr>
              <a:t>relativní</a:t>
            </a:r>
            <a:r>
              <a:rPr lang="sk-SK" b="0" i="0" dirty="0">
                <a:solidFill>
                  <a:srgbClr val="404040"/>
                </a:solidFill>
                <a:effectLst/>
                <a:highlight>
                  <a:srgbClr val="FFFFFF"/>
                </a:highlight>
                <a:latin typeface="Raleway" pitchFamily="2" charset="-18"/>
              </a:rPr>
              <a:t> </a:t>
            </a:r>
            <a:r>
              <a:rPr lang="sk-SK" b="0" i="0" dirty="0" err="1">
                <a:solidFill>
                  <a:srgbClr val="404040"/>
                </a:solidFill>
                <a:effectLst/>
                <a:highlight>
                  <a:srgbClr val="FFFFFF"/>
                </a:highlight>
                <a:latin typeface="Raleway" pitchFamily="2" charset="-18"/>
              </a:rPr>
              <a:t>rychlost</a:t>
            </a:r>
            <a:r>
              <a:rPr lang="sk-SK" b="0" i="0" dirty="0">
                <a:solidFill>
                  <a:srgbClr val="404040"/>
                </a:solidFill>
                <a:effectLst/>
                <a:highlight>
                  <a:srgbClr val="FFFFFF"/>
                </a:highlight>
                <a:latin typeface="Raleway" pitchFamily="2" charset="-18"/>
              </a:rPr>
              <a:t> </a:t>
            </a:r>
            <a:r>
              <a:rPr lang="sk-SK" b="0" i="0" dirty="0" err="1">
                <a:solidFill>
                  <a:srgbClr val="404040"/>
                </a:solidFill>
                <a:effectLst/>
                <a:highlight>
                  <a:srgbClr val="FFFFFF"/>
                </a:highlight>
                <a:latin typeface="Raleway" pitchFamily="2" charset="-18"/>
              </a:rPr>
              <a:t>mezi</a:t>
            </a:r>
            <a:r>
              <a:rPr lang="sk-SK" b="0" i="0" dirty="0">
                <a:solidFill>
                  <a:srgbClr val="404040"/>
                </a:solidFill>
                <a:effectLst/>
                <a:highlight>
                  <a:srgbClr val="FFFFFF"/>
                </a:highlight>
                <a:latin typeface="Raleway" pitchFamily="2" charset="-18"/>
              </a:rPr>
              <a:t> </a:t>
            </a:r>
            <a:r>
              <a:rPr lang="sk-SK" b="0" i="0" dirty="0" err="1">
                <a:solidFill>
                  <a:srgbClr val="404040"/>
                </a:solidFill>
                <a:effectLst/>
                <a:highlight>
                  <a:srgbClr val="FFFFFF"/>
                </a:highlight>
                <a:latin typeface="Raleway" pitchFamily="2" charset="-18"/>
              </a:rPr>
              <a:t>vysílačem</a:t>
            </a:r>
            <a:r>
              <a:rPr lang="sk-SK" b="0" i="0" dirty="0">
                <a:solidFill>
                  <a:srgbClr val="404040"/>
                </a:solidFill>
                <a:effectLst/>
                <a:highlight>
                  <a:srgbClr val="FFFFFF"/>
                </a:highlight>
                <a:latin typeface="Raleway" pitchFamily="2" charset="-18"/>
              </a:rPr>
              <a:t> a </a:t>
            </a:r>
            <a:r>
              <a:rPr lang="sk-SK" b="0" i="0" dirty="0" err="1">
                <a:solidFill>
                  <a:srgbClr val="404040"/>
                </a:solidFill>
                <a:effectLst/>
                <a:highlight>
                  <a:srgbClr val="FFFFFF"/>
                </a:highlight>
                <a:latin typeface="Raleway" pitchFamily="2" charset="-18"/>
              </a:rPr>
              <a:t>přijímačem</a:t>
            </a:r>
            <a:r>
              <a:rPr lang="sk-SK" b="0" i="0" dirty="0">
                <a:solidFill>
                  <a:srgbClr val="404040"/>
                </a:solidFill>
                <a:effectLst/>
                <a:highlight>
                  <a:srgbClr val="FFFFFF"/>
                </a:highlight>
                <a:latin typeface="Raleway" pitchFamily="2" charset="-18"/>
              </a:rPr>
              <a:t>.</a:t>
            </a:r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41E601-9019-4917-BEB1-1EFA1D31F1F7}" type="slidenum">
              <a:rPr lang="sk-SK" smtClean="0"/>
              <a:t>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931264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3EA539-1190-0128-308F-7E72DFF0DD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13FBF47-3E5B-C152-F226-E9E7C98F3E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DB68C6BF-4665-2E46-3AD9-DF673B1DD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11326-5809-46C2-BB86-60D999FB7916}" type="datetimeFigureOut">
              <a:rPr lang="sk-SK" smtClean="0"/>
              <a:t>16. 6. 2024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DEBB8559-77A5-951D-5B10-4E1566D52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7EEB49F3-28F9-C087-8946-90F787611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1433A-6F12-4824-8C8F-024C7A84338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22578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0F52CCB-91DA-FA28-E867-26D22C970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189D6ED2-FD71-0E44-3E16-E6174EC5E1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2BF49278-0FEF-4DCB-22F7-3948BED83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11326-5809-46C2-BB86-60D999FB7916}" type="datetimeFigureOut">
              <a:rPr lang="sk-SK" smtClean="0"/>
              <a:t>16. 6. 2024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1DFDDBED-D249-91D5-959F-4CD37F204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2E1B761D-867E-DEA7-993B-61409B9E5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1433A-6F12-4824-8C8F-024C7A84338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22922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>
            <a:extLst>
              <a:ext uri="{FF2B5EF4-FFF2-40B4-BE49-F238E27FC236}">
                <a16:creationId xmlns:a16="http://schemas.microsoft.com/office/drawing/2014/main" id="{95C5FC57-C54B-0D32-B671-A67F6519B7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3CCBF39D-E2EB-3CDB-27A8-D848FA05BC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D80C283B-9EAD-34A3-C7E8-58F6234963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11326-5809-46C2-BB86-60D999FB7916}" type="datetimeFigureOut">
              <a:rPr lang="sk-SK" smtClean="0"/>
              <a:t>16. 6. 2024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738D05E3-CFB6-2A22-B9CA-9BE4CA878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C71032B3-C1B4-DD89-8FD4-415A9BCC9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1433A-6F12-4824-8C8F-024C7A84338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14566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4E1148-87F2-1ADB-CE2C-9584CAD91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A726722-D81C-28FB-F774-2983A1BAFB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1B41EF6D-A5F1-B7E6-B62E-2EE34A387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11326-5809-46C2-BB86-60D999FB7916}" type="datetimeFigureOut">
              <a:rPr lang="sk-SK" smtClean="0"/>
              <a:t>16. 6. 2024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BD95F091-B0F7-1044-27FB-D5A605F92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96D21849-66F5-F118-B1E2-E33605600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1433A-6F12-4824-8C8F-024C7A84338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93852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A2FC12-120F-E982-3C9D-098C9C781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64ED418-8DCB-847F-8615-DBB29E10B9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CA6CD611-39D5-CB71-35AA-B0D467151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11326-5809-46C2-BB86-60D999FB7916}" type="datetimeFigureOut">
              <a:rPr lang="sk-SK" smtClean="0"/>
              <a:t>16. 6. 2024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7C7074BB-61CF-C093-383E-68888287A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1CA4283A-5638-C715-4242-BDC6C0D32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1433A-6F12-4824-8C8F-024C7A84338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25029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92D0A1-07EF-742E-ED14-C6DC28CCC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EDF5EB4-DA27-7F61-9378-E5A86455E2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569974FC-CC0F-B17E-9D06-836913C94A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F5524316-32C6-473F-1102-DD87932BE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11326-5809-46C2-BB86-60D999FB7916}" type="datetimeFigureOut">
              <a:rPr lang="sk-SK" smtClean="0"/>
              <a:t>16. 6. 2024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5402C8CA-395F-006C-E1C8-A0FCDD685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859A5C5A-4F24-DA8F-98D0-F86C53B32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1433A-6F12-4824-8C8F-024C7A84338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68119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B40197A-F988-349D-09B4-00E46F3F87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C5931B4-708C-BC1B-6614-2E61B48B08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7A4DAECA-1279-5D55-D6D8-150944C57A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731B2E06-0CB1-E0AF-5925-6E90D60655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4EB392E7-96BC-3258-1F11-B1E7803DA8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>
            <a:extLst>
              <a:ext uri="{FF2B5EF4-FFF2-40B4-BE49-F238E27FC236}">
                <a16:creationId xmlns:a16="http://schemas.microsoft.com/office/drawing/2014/main" id="{790956D5-9F11-3B5C-BE50-54962B838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11326-5809-46C2-BB86-60D999FB7916}" type="datetimeFigureOut">
              <a:rPr lang="sk-SK" smtClean="0"/>
              <a:t>16. 6. 2024</a:t>
            </a:fld>
            <a:endParaRPr lang="sk-SK"/>
          </a:p>
        </p:txBody>
      </p:sp>
      <p:sp>
        <p:nvSpPr>
          <p:cNvPr id="8" name="Zástupný objekt pre pätu 7">
            <a:extLst>
              <a:ext uri="{FF2B5EF4-FFF2-40B4-BE49-F238E27FC236}">
                <a16:creationId xmlns:a16="http://schemas.microsoft.com/office/drawing/2014/main" id="{A6CEC775-1E88-8AF5-C903-829B20390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>
            <a:extLst>
              <a:ext uri="{FF2B5EF4-FFF2-40B4-BE49-F238E27FC236}">
                <a16:creationId xmlns:a16="http://schemas.microsoft.com/office/drawing/2014/main" id="{B7A49EAB-4704-246E-7E60-F0C92C732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1433A-6F12-4824-8C8F-024C7A84338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70185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E4964A-DDFA-704F-40FC-0C039A9EF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FF393AA3-BA14-C375-50D0-2F54FAAC6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11326-5809-46C2-BB86-60D999FB7916}" type="datetimeFigureOut">
              <a:rPr lang="sk-SK" smtClean="0"/>
              <a:t>16. 6. 2024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D16ADD12-2D24-6FDB-6C66-7334C1AFF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E3EA0DB5-7F11-4B7C-CAA9-B4B099BB3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1433A-6F12-4824-8C8F-024C7A84338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93004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84CD8246-9414-96EC-8589-C8FC30DF8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11326-5809-46C2-BB86-60D999FB7916}" type="datetimeFigureOut">
              <a:rPr lang="sk-SK" smtClean="0"/>
              <a:t>16. 6. 2024</a:t>
            </a:fld>
            <a:endParaRPr lang="sk-SK"/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4A5317EC-069F-722F-96A3-45F0847D3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214348CE-3E4B-F359-2919-B7AD01303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1433A-6F12-4824-8C8F-024C7A84338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06994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4B0DF6-F76E-B8E9-14B7-21F369DAD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BC915446-3186-A0A2-074F-2CBF6D8A33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CF27B7B-8AA2-E736-3595-4179BE8367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3E57A4F5-976A-5F39-DC6B-150453F71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11326-5809-46C2-BB86-60D999FB7916}" type="datetimeFigureOut">
              <a:rPr lang="sk-SK" smtClean="0"/>
              <a:t>16. 6. 2024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F6366322-5486-373B-FB18-6E94558D2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971669B9-13A4-67B9-F563-7CEC3DCC6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1433A-6F12-4824-8C8F-024C7A84338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09711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0EDEBE3-4674-5DF3-17BA-BECFA1F51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rázok 2">
            <a:extLst>
              <a:ext uri="{FF2B5EF4-FFF2-40B4-BE49-F238E27FC236}">
                <a16:creationId xmlns:a16="http://schemas.microsoft.com/office/drawing/2014/main" id="{FA4A39B9-081D-5400-F2F2-D161B769F5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F6DFF38D-B34C-AC6E-397D-ECF3CDBA44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7FF49EAF-94E3-1E38-7CE1-719E3D9EB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11326-5809-46C2-BB86-60D999FB7916}" type="datetimeFigureOut">
              <a:rPr lang="sk-SK" smtClean="0"/>
              <a:t>16. 6. 2024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7B693319-7AAD-18A4-9322-CD5D2578F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EFD3B6F8-61F7-B361-34E4-EDD89D926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1433A-6F12-4824-8C8F-024C7A84338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98734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>
            <a:extLst>
              <a:ext uri="{FF2B5EF4-FFF2-40B4-BE49-F238E27FC236}">
                <a16:creationId xmlns:a16="http://schemas.microsoft.com/office/drawing/2014/main" id="{657A5C31-1604-2447-89E3-724DCE825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BB6474E-F601-6C71-0AC2-F47EFE0171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EB9C78C8-E576-D8BB-9EB8-7EF8CCA61B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11326-5809-46C2-BB86-60D999FB7916}" type="datetimeFigureOut">
              <a:rPr lang="sk-SK" smtClean="0"/>
              <a:t>16. 6. 2024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B5C379B2-B132-02BA-AB78-1BCCDC23BC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A3C6755A-866D-90B8-1247-A133501455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1433A-6F12-4824-8C8F-024C7A84338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39990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hristian-doppler.net/cs/" TargetMode="External"/><Relationship Id="rId2" Type="http://schemas.openxmlformats.org/officeDocument/2006/relationships/hyperlink" Target="https://sk.wikipedia.org/wiki/Christian_Johann_Doppler" TargetMode="Externa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www.britannica.com/biography/Christian-Doppler" TargetMode="External"/><Relationship Id="rId4" Type="http://schemas.openxmlformats.org/officeDocument/2006/relationships/hyperlink" Target="https://edu.techmania.cz/cs/encyklopedie/vedec/1126/dopple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A1F7C0A-046B-8C69-DC21-BBF0B9EA0BF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>
                <a:solidFill>
                  <a:schemeClr val="bg1"/>
                </a:solidFill>
              </a:rPr>
              <a:t>Christian Johann Doppler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2BBE4B4-D701-76A0-0DEF-CEF1CCC3B49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>
                <a:solidFill>
                  <a:schemeClr val="bg1"/>
                </a:solidFill>
              </a:rPr>
              <a:t>Matúš Mičieta, 2.C</a:t>
            </a:r>
          </a:p>
        </p:txBody>
      </p:sp>
    </p:spTree>
    <p:extLst>
      <p:ext uri="{BB962C8B-B14F-4D97-AF65-F5344CB8AC3E}">
        <p14:creationId xmlns:p14="http://schemas.microsoft.com/office/powerpoint/2010/main" val="4266037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5CF8EB-6BC9-43FE-19E9-37EBC9167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>
                <a:solidFill>
                  <a:schemeClr val="bg1"/>
                </a:solidFill>
              </a:rPr>
              <a:t>Christian Johann Doppler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BC39F6C-1A46-A9C8-6346-F973390EDA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>
                <a:solidFill>
                  <a:schemeClr val="bg1"/>
                </a:solidFill>
              </a:rPr>
              <a:t>rakúsky matematik a fyzik</a:t>
            </a:r>
          </a:p>
          <a:p>
            <a:r>
              <a:rPr lang="sk-SK" dirty="0">
                <a:solidFill>
                  <a:schemeClr val="bg1"/>
                </a:solidFill>
              </a:rPr>
              <a:t>narodený 29.novembra 1803 v Salzburgu</a:t>
            </a:r>
          </a:p>
          <a:p>
            <a:r>
              <a:rPr lang="sk-SK" dirty="0">
                <a:solidFill>
                  <a:schemeClr val="bg1"/>
                </a:solidFill>
              </a:rPr>
              <a:t>zomrel 17.marca 1853 v Benátkach</a:t>
            </a:r>
          </a:p>
          <a:p>
            <a:r>
              <a:rPr lang="sk-SK" dirty="0">
                <a:solidFill>
                  <a:schemeClr val="bg1"/>
                </a:solidFill>
              </a:rPr>
              <a:t>preslávil sa vďaka Dopplerovmu javu</a:t>
            </a:r>
          </a:p>
          <a:p>
            <a:endParaRPr lang="sk-SK" dirty="0">
              <a:solidFill>
                <a:schemeClr val="bg1"/>
              </a:solidFill>
            </a:endParaRPr>
          </a:p>
        </p:txBody>
      </p:sp>
      <p:pic>
        <p:nvPicPr>
          <p:cNvPr id="2050" name="Picture 2" descr="Christian Johann Doppler">
            <a:extLst>
              <a:ext uri="{FF2B5EF4-FFF2-40B4-BE49-F238E27FC236}">
                <a16:creationId xmlns:a16="http://schemas.microsoft.com/office/drawing/2014/main" id="{CAA20D7E-BFCB-D4FA-E057-8E82652D23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2008" y="1368886"/>
            <a:ext cx="4189992" cy="5264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hristian Johann Doppler">
            <a:extLst>
              <a:ext uri="{FF2B5EF4-FFF2-40B4-BE49-F238E27FC236}">
                <a16:creationId xmlns:a16="http://schemas.microsoft.com/office/drawing/2014/main" id="{8F2BCC61-634B-F498-EDBE-34BFF2BBDA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1710" y="4771"/>
            <a:ext cx="5454127" cy="68532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91509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BD95D8-5A9A-C659-14F5-0C36C3123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98162"/>
          </a:xfrm>
        </p:spPr>
        <p:txBody>
          <a:bodyPr/>
          <a:lstStyle/>
          <a:p>
            <a:pPr algn="ctr"/>
            <a:r>
              <a:rPr lang="sk-SK" dirty="0">
                <a:solidFill>
                  <a:schemeClr val="bg1"/>
                </a:solidFill>
              </a:rPr>
              <a:t>Christian Johann Doppler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0EA7F3D-F2F5-247A-9CE8-7D5066FC1C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138" y="1363288"/>
            <a:ext cx="10871662" cy="5494712"/>
          </a:xfrm>
        </p:spPr>
        <p:txBody>
          <a:bodyPr>
            <a:normAutofit fontScale="92500" lnSpcReduction="20000"/>
          </a:bodyPr>
          <a:lstStyle/>
          <a:p>
            <a:r>
              <a:rPr lang="sk-SK" dirty="0">
                <a:solidFill>
                  <a:schemeClr val="bg1"/>
                </a:solidFill>
              </a:rPr>
              <a:t>študoval na Salzburskom gymnáziu</a:t>
            </a:r>
          </a:p>
          <a:p>
            <a:r>
              <a:rPr lang="sk-SK" dirty="0">
                <a:solidFill>
                  <a:schemeClr val="bg1"/>
                </a:solidFill>
              </a:rPr>
              <a:t>neskôr študoval na Nemeckej normálnej škole v Linci</a:t>
            </a:r>
          </a:p>
          <a:p>
            <a:r>
              <a:rPr lang="sk-SK" dirty="0">
                <a:solidFill>
                  <a:schemeClr val="bg1"/>
                </a:solidFill>
              </a:rPr>
              <a:t>potom študoval vo Viedni polytechniku</a:t>
            </a:r>
          </a:p>
          <a:p>
            <a:r>
              <a:rPr lang="sk-SK" dirty="0">
                <a:solidFill>
                  <a:schemeClr val="bg1"/>
                </a:solidFill>
              </a:rPr>
              <a:t>neskôr sa vrátil so Salzburgu, aby si doplnil vzdelanie</a:t>
            </a:r>
          </a:p>
          <a:p>
            <a:r>
              <a:rPr lang="sk-SK" dirty="0">
                <a:solidFill>
                  <a:schemeClr val="bg1"/>
                </a:solidFill>
              </a:rPr>
              <a:t>o 4 roky sa vrátil do Viedne – asistent Adama Burga</a:t>
            </a:r>
          </a:p>
          <a:p>
            <a:r>
              <a:rPr lang="sk-SK" dirty="0">
                <a:solidFill>
                  <a:schemeClr val="bg1"/>
                </a:solidFill>
              </a:rPr>
              <a:t>približne rok pracoval v mestečku Bruck an der Leitha ako účtovník</a:t>
            </a:r>
          </a:p>
          <a:p>
            <a:r>
              <a:rPr lang="sk-SK" dirty="0">
                <a:solidFill>
                  <a:schemeClr val="bg1"/>
                </a:solidFill>
              </a:rPr>
              <a:t>ďalej odišiel do Prahy, kde prednášal</a:t>
            </a:r>
          </a:p>
          <a:p>
            <a:r>
              <a:rPr lang="sk-SK" dirty="0">
                <a:solidFill>
                  <a:schemeClr val="bg1"/>
                </a:solidFill>
              </a:rPr>
              <a:t>približne o rok sa vrátil do Salzburgu po svoju snúbenicu</a:t>
            </a:r>
          </a:p>
          <a:p>
            <a:r>
              <a:rPr lang="sk-SK" dirty="0">
                <a:solidFill>
                  <a:schemeClr val="bg1"/>
                </a:solidFill>
              </a:rPr>
              <a:t>ako novomanželia prišli znovu do Prahy</a:t>
            </a:r>
          </a:p>
          <a:p>
            <a:r>
              <a:rPr lang="sk-SK" dirty="0">
                <a:solidFill>
                  <a:schemeClr val="bg1"/>
                </a:solidFill>
              </a:rPr>
              <a:t>po dlhšej dobe z Prahy odišiel do Banskej Štiavnice</a:t>
            </a:r>
          </a:p>
          <a:p>
            <a:r>
              <a:rPr lang="sk-SK" dirty="0">
                <a:solidFill>
                  <a:schemeClr val="bg1"/>
                </a:solidFill>
              </a:rPr>
              <a:t>v roku 1849 sa vrátil na polytechniku do Viedne</a:t>
            </a:r>
          </a:p>
          <a:p>
            <a:r>
              <a:rPr lang="sk-SK" dirty="0">
                <a:solidFill>
                  <a:schemeClr val="bg1"/>
                </a:solidFill>
              </a:rPr>
              <a:t>pred smrťou odišiel na liečebný pobyt do Benátok, kde zomrel</a:t>
            </a:r>
          </a:p>
          <a:p>
            <a:r>
              <a:rPr lang="sk-SK" dirty="0">
                <a:solidFill>
                  <a:schemeClr val="bg1"/>
                </a:solidFill>
              </a:rPr>
              <a:t>pochovaný je na ostrove sv. Michaela</a:t>
            </a:r>
          </a:p>
        </p:txBody>
      </p:sp>
      <p:pic>
        <p:nvPicPr>
          <p:cNvPr id="4098" name="Picture 2" descr="Christian Doppler - Wikipedia">
            <a:extLst>
              <a:ext uri="{FF2B5EF4-FFF2-40B4-BE49-F238E27FC236}">
                <a16:creationId xmlns:a16="http://schemas.microsoft.com/office/drawing/2014/main" id="{C97A0CFD-0047-0C40-B469-D6C4D2C169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2724" y="0"/>
            <a:ext cx="5346551" cy="6858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17284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3FC0DD-1A80-0DE5-B8CB-5F4B38DDA5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>
                <a:solidFill>
                  <a:schemeClr val="bg1"/>
                </a:solidFill>
              </a:rPr>
              <a:t>Christian Johann Doppler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70BE1DF-F1B5-3161-C76A-AE1A48FE71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>
                <a:solidFill>
                  <a:schemeClr val="bg1"/>
                </a:solidFill>
              </a:rPr>
              <a:t>trpel tuberkulózou hrtanu, na ktorú zomrel</a:t>
            </a:r>
          </a:p>
          <a:p>
            <a:r>
              <a:rPr lang="sk-SK" dirty="0">
                <a:solidFill>
                  <a:schemeClr val="bg1"/>
                </a:solidFill>
              </a:rPr>
              <a:t>vo Viedni získal titul inžinier </a:t>
            </a:r>
          </a:p>
          <a:p>
            <a:r>
              <a:rPr lang="sk-SK" dirty="0">
                <a:solidFill>
                  <a:schemeClr val="bg1"/>
                </a:solidFill>
              </a:rPr>
              <a:t>v roku 1840 bol prijatý do Kráľovskej českej spoločnosti náuk</a:t>
            </a:r>
          </a:p>
          <a:p>
            <a:r>
              <a:rPr lang="sk-SK" dirty="0">
                <a:solidFill>
                  <a:schemeClr val="bg1"/>
                </a:solidFill>
              </a:rPr>
              <a:t>v roku 1842 uverejnil jednu z jeho najvýznamnejších prác: ‚O farebnom svetle dvojhviezd a niektorých iných hviezd na nebi‘ v ktorej prvýkrát opísal Dopplerov jav</a:t>
            </a:r>
          </a:p>
          <a:p>
            <a:r>
              <a:rPr lang="sk-SK" dirty="0">
                <a:solidFill>
                  <a:schemeClr val="bg1"/>
                </a:solidFill>
              </a:rPr>
              <a:t>v Banskej Štiavnici bol menovaný ako císarsko-kráľovský banský radca</a:t>
            </a:r>
          </a:p>
          <a:p>
            <a:r>
              <a:rPr lang="sk-SK" dirty="0">
                <a:solidFill>
                  <a:schemeClr val="bg1"/>
                </a:solidFill>
              </a:rPr>
              <a:t>v roku 1848 sa stal členom Rakúskej akadémie vied vo Viedni</a:t>
            </a:r>
          </a:p>
          <a:p>
            <a:r>
              <a:rPr lang="sk-SK" dirty="0">
                <a:solidFill>
                  <a:schemeClr val="bg1"/>
                </a:solidFill>
              </a:rPr>
              <a:t>v roku 1850 sa stal riaditeľom Fyzikálneho ústavu viedenskej univerzity a dostal čestný doktorát na Pražskej univerzite</a:t>
            </a:r>
          </a:p>
        </p:txBody>
      </p:sp>
      <p:pic>
        <p:nvPicPr>
          <p:cNvPr id="4100" name="Picture 4" descr="The life of Christian Andreas Doppler (1803-1853) – Christian Doppler  Knowledge Platform">
            <a:extLst>
              <a:ext uri="{FF2B5EF4-FFF2-40B4-BE49-F238E27FC236}">
                <a16:creationId xmlns:a16="http://schemas.microsoft.com/office/drawing/2014/main" id="{B08A1B63-92B5-4DCF-D818-655C1EC0BE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0655" y="0"/>
            <a:ext cx="4604273" cy="6856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547961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27F609-38DF-B538-1718-5CF3CE487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>
                <a:solidFill>
                  <a:schemeClr val="bg1"/>
                </a:solidFill>
              </a:rPr>
              <a:t>Dopplerov jav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2609F61-F1FE-4A01-BABF-E18DE95A02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>
                <a:solidFill>
                  <a:schemeClr val="bg1"/>
                </a:solidFill>
              </a:rPr>
              <a:t>Albert Einstein: ‚Jedno, akú formu nadobudne teória elektromagnetických procesov, Dopplerov jav zostane zachovaný v každom prípade.‘</a:t>
            </a:r>
          </a:p>
          <a:p>
            <a:r>
              <a:rPr lang="sk-SK" dirty="0">
                <a:solidFill>
                  <a:schemeClr val="bg1"/>
                </a:solidFill>
              </a:rPr>
              <a:t>za skúmanie Dopplerovho javu a za práce spojené s ním získalo celkovo doposiaľ 24 vedcov Nobelovu cenu</a:t>
            </a:r>
          </a:p>
          <a:p>
            <a:r>
              <a:rPr lang="sk-SK" dirty="0">
                <a:solidFill>
                  <a:schemeClr val="bg1"/>
                </a:solidFill>
              </a:rPr>
              <a:t>Jozef Petzval sa snažil spochybniť Dopplerov jav pokusom s vetrom a orchestrom</a:t>
            </a:r>
          </a:p>
          <a:p>
            <a:pPr lvl="1"/>
            <a:r>
              <a:rPr lang="sk-SK" dirty="0">
                <a:solidFill>
                  <a:schemeClr val="bg1"/>
                </a:solidFill>
              </a:rPr>
              <a:t>spor medzi ním a Dopplerom vyriešil Ernst Mach</a:t>
            </a:r>
          </a:p>
        </p:txBody>
      </p:sp>
      <p:pic>
        <p:nvPicPr>
          <p:cNvPr id="5122" name="Picture 2" descr="1836">
            <a:extLst>
              <a:ext uri="{FF2B5EF4-FFF2-40B4-BE49-F238E27FC236}">
                <a16:creationId xmlns:a16="http://schemas.microsoft.com/office/drawing/2014/main" id="{36A66416-F92E-8A39-5C2B-1A89F34833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90688"/>
            <a:ext cx="12196645" cy="4181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02088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292BB8-E427-50F2-82A7-EA745F5AD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>
                <a:solidFill>
                  <a:schemeClr val="bg1"/>
                </a:solidFill>
              </a:rPr>
              <a:t>Dopplerov jav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5F3E88C-C671-D0CD-3D7E-BEE3A1C1EA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k-SK" dirty="0">
                <a:solidFill>
                  <a:schemeClr val="bg1"/>
                </a:solidFill>
              </a:rPr>
              <a:t>vzťah pre stacionárneho prijímateľa a pohyblivý vysielač:</a:t>
            </a:r>
          </a:p>
          <a:p>
            <a:endParaRPr lang="sk-SK" dirty="0">
              <a:solidFill>
                <a:schemeClr val="bg1"/>
              </a:solidFill>
            </a:endParaRPr>
          </a:p>
          <a:p>
            <a:endParaRPr lang="sk-SK" dirty="0">
              <a:solidFill>
                <a:schemeClr val="bg1"/>
              </a:solidFill>
            </a:endParaRPr>
          </a:p>
          <a:p>
            <a:endParaRPr lang="sk-SK" dirty="0">
              <a:solidFill>
                <a:schemeClr val="bg1"/>
              </a:solidFill>
            </a:endParaRPr>
          </a:p>
          <a:p>
            <a:endParaRPr lang="sk-SK" dirty="0">
              <a:solidFill>
                <a:schemeClr val="bg1"/>
              </a:solidFill>
            </a:endParaRPr>
          </a:p>
          <a:p>
            <a:r>
              <a:rPr lang="sk-SK" dirty="0">
                <a:solidFill>
                  <a:schemeClr val="bg1"/>
                </a:solidFill>
              </a:rPr>
              <a:t>vzťah pre stacionárny vysielač a pohyblivého prijímateľa:</a:t>
            </a:r>
          </a:p>
          <a:p>
            <a:endParaRPr lang="sk-SK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sk-SK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sk-SK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sk-SK" dirty="0">
              <a:solidFill>
                <a:schemeClr val="bg1"/>
              </a:solidFill>
            </a:endParaRPr>
          </a:p>
          <a:p>
            <a:r>
              <a:rPr lang="sk-SK" dirty="0">
                <a:solidFill>
                  <a:schemeClr val="bg1"/>
                </a:solidFill>
              </a:rPr>
              <a:t>vzťah pri elektromagnetických vlnách:</a:t>
            </a:r>
          </a:p>
        </p:txBody>
      </p:sp>
      <p:pic>
        <p:nvPicPr>
          <p:cNvPr id="5" name="Picture 6">
            <a:extLst>
              <a:ext uri="{FF2B5EF4-FFF2-40B4-BE49-F238E27FC236}">
                <a16:creationId xmlns:a16="http://schemas.microsoft.com/office/drawing/2014/main" id="{BD6C8218-98BA-EF5C-535D-4F7445B62B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6348" y="4833253"/>
            <a:ext cx="3995651" cy="18412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ABF6614D-5752-1DE3-2737-C2F684DBC9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6349" y="1690688"/>
            <a:ext cx="3995651" cy="2070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>
            <a:extLst>
              <a:ext uri="{FF2B5EF4-FFF2-40B4-BE49-F238E27FC236}">
                <a16:creationId xmlns:a16="http://schemas.microsoft.com/office/drawing/2014/main" id="{1449B515-F1B3-3FAC-3807-CBABF9D1BA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6349" y="3370753"/>
            <a:ext cx="3995651" cy="146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50388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A5E173-679F-648C-C650-BF2259E2C6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>
                <a:solidFill>
                  <a:schemeClr val="bg1"/>
                </a:solidFill>
              </a:rPr>
              <a:t>Ďakujem za pozornosť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8AE7CB5-F240-6D1B-4B6F-DBDA95DFE5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2268537"/>
          </a:xfrm>
        </p:spPr>
        <p:txBody>
          <a:bodyPr>
            <a:normAutofit/>
          </a:bodyPr>
          <a:lstStyle/>
          <a:p>
            <a:r>
              <a:rPr lang="sk-SK" dirty="0">
                <a:solidFill>
                  <a:schemeClr val="bg1"/>
                </a:solidFill>
              </a:rPr>
              <a:t>Zdroje</a:t>
            </a:r>
            <a:r>
              <a:rPr lang="sk-SK" dirty="0"/>
              <a:t>:</a:t>
            </a:r>
          </a:p>
          <a:p>
            <a:r>
              <a:rPr lang="sk-SK" dirty="0">
                <a:hlinkClick r:id="rId2"/>
              </a:rPr>
              <a:t>https://sk.wikipedia.org/wiki/Christian_Johann_Doppler</a:t>
            </a:r>
            <a:endParaRPr lang="sk-SK" dirty="0"/>
          </a:p>
          <a:p>
            <a:r>
              <a:rPr lang="sk-SK" dirty="0">
                <a:hlinkClick r:id="rId3"/>
              </a:rPr>
              <a:t>https://www.christian-doppler.net/cs/</a:t>
            </a:r>
            <a:endParaRPr lang="sk-SK" dirty="0"/>
          </a:p>
          <a:p>
            <a:r>
              <a:rPr lang="sk-SK" dirty="0">
                <a:hlinkClick r:id="rId4"/>
              </a:rPr>
              <a:t>https://edu.techmania.cz/cs/encyklopedie/vedec/1126/doppler</a:t>
            </a:r>
            <a:endParaRPr lang="sk-SK" dirty="0"/>
          </a:p>
          <a:p>
            <a:r>
              <a:rPr lang="sk-SK" dirty="0">
                <a:hlinkClick r:id="rId5"/>
              </a:rPr>
              <a:t>https://www.britannica.com/biography/Christian-Doppler</a:t>
            </a:r>
            <a:endParaRPr lang="sk-SK" dirty="0"/>
          </a:p>
          <a:p>
            <a:endParaRPr lang="sk-SK" dirty="0"/>
          </a:p>
          <a:p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214723598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</TotalTime>
  <Words>442</Words>
  <Application>Microsoft Office PowerPoint</Application>
  <PresentationFormat>Širokouhlá</PresentationFormat>
  <Paragraphs>59</Paragraphs>
  <Slides>7</Slides>
  <Notes>2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Raleway</vt:lpstr>
      <vt:lpstr>Motív Office</vt:lpstr>
      <vt:lpstr>Christian Johann Doppler</vt:lpstr>
      <vt:lpstr>Christian Johann Doppler</vt:lpstr>
      <vt:lpstr>Christian Johann Doppler</vt:lpstr>
      <vt:lpstr>Christian Johann Doppler</vt:lpstr>
      <vt:lpstr>Dopplerov jav</vt:lpstr>
      <vt:lpstr>Dopplerov jav</vt:lpstr>
      <vt:lpstr>Ďakujem za pozornosť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Matúš Mičieta</dc:creator>
  <cp:lastModifiedBy>Matúš Mičieta</cp:lastModifiedBy>
  <cp:revision>3</cp:revision>
  <dcterms:created xsi:type="dcterms:W3CDTF">2024-06-16T11:24:11Z</dcterms:created>
  <dcterms:modified xsi:type="dcterms:W3CDTF">2024-06-16T14:56:43Z</dcterms:modified>
</cp:coreProperties>
</file>